
<file path=[Content_Types].xml><?xml version="1.0" encoding="utf-8"?>
<Types xmlns="http://schemas.openxmlformats.org/package/2006/content-types">
  <Default Extension="jpg" ContentType="image/jpeg"/>
  <Default Extension="m4v" ContentType="video/mp4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n Nguyen" initials="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11-10T23:59:07.340" idx="1">
    <p:pos x="42" y="2764"/>
    <p:text>Placement?</p:text>
  </p:cm>
  <p:cm authorId="0" dt="2022-11-10T23:59:49.600" idx="2">
    <p:pos x="196" y="469"/>
    <p:text>Should I apply any theme to these slides? Since right now they're just all white background and no theme. I'm not sure what is typical of conference presentations.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8acb4795e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8acb4795e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73ed3b6a7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73ed3b6a7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dcec5fa6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dcec5fa63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3ed3b6a7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3ed3b6a7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544c0bd6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544c0bd6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73ed3b6a7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73ed3b6a7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3ed3b6a7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73ed3b6a7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(Test results from testing with actual pedestrian)</a:t>
            </a:r>
            <a:endParaRPr sz="700">
              <a:solidFill>
                <a:srgbClr val="595959"/>
              </a:solidFill>
            </a:endParaRPr>
          </a:p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(Do we need an extra slide to explain the setup with the bar sticking out with the camera?)</a:t>
            </a:r>
            <a:endParaRPr sz="700">
              <a:solidFill>
                <a:srgbClr val="595959"/>
              </a:solidFill>
            </a:endParaRPr>
          </a:p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(Discuss results of testing)</a:t>
            </a:r>
            <a:endParaRPr sz="700">
              <a:solidFill>
                <a:srgbClr val="595959"/>
              </a:solidFill>
            </a:endParaRPr>
          </a:p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(Should we also include lidar test data?)</a:t>
            </a:r>
            <a:endParaRPr sz="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dcec5fa6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dcec5fa6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(Test results from testing with actual pedestrian)</a:t>
            </a:r>
            <a:endParaRPr sz="700">
              <a:solidFill>
                <a:srgbClr val="595959"/>
              </a:solidFill>
            </a:endParaRPr>
          </a:p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(Do we need an extra slide to explain the setup with the bar sticking out with the camera?)</a:t>
            </a:r>
            <a:endParaRPr sz="700">
              <a:solidFill>
                <a:srgbClr val="595959"/>
              </a:solidFill>
            </a:endParaRPr>
          </a:p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(Discuss results of testing)</a:t>
            </a:r>
            <a:endParaRPr sz="700">
              <a:solidFill>
                <a:srgbClr val="595959"/>
              </a:solidFill>
            </a:endParaRPr>
          </a:p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(Should we also include lidar test data?)</a:t>
            </a:r>
            <a:endParaRPr sz="7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8544c0bd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8544c0bd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8acb479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8acb479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12-15 m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daae178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daae178d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544c0bd6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544c0bd6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6bb0b4dc4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6bb0b4dc4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dcec5fa6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dcec5fa6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73ed3b6a7d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73ed3b6a7d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73ed3b6a7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73ed3b6a7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7d39a969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7d39a969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4daae178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4daae178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3ed3b6a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3ed3b6a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4dcec5fa6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4dcec5fa6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3ed3b6a7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73ed3b6a7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(Factors considered in control design)</a:t>
            </a:r>
            <a:endParaRPr sz="700">
              <a:solidFill>
                <a:srgbClr val="595959"/>
              </a:solidFill>
            </a:endParaRPr>
          </a:p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(Block diagram and modeling)</a:t>
            </a:r>
            <a:endParaRPr sz="700">
              <a:solidFill>
                <a:srgbClr val="595959"/>
              </a:solidFill>
            </a:endParaRPr>
          </a:p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(Simulation results)</a:t>
            </a:r>
            <a:endParaRPr sz="700">
              <a:solidFill>
                <a:srgbClr val="595959"/>
              </a:solidFill>
            </a:endParaRPr>
          </a:p>
          <a:p>
            <a:pPr marL="457200" lvl="0" indent="-273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Char char="●"/>
            </a:pPr>
            <a:r>
              <a:rPr lang="en" sz="700">
                <a:solidFill>
                  <a:srgbClr val="595959"/>
                </a:solidFill>
              </a:rPr>
              <a:t>(Show both longitudinal and lateral controllers but focus a bit more on the long.)</a:t>
            </a:r>
            <a:endParaRPr sz="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544c0bd6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544c0bd6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bb0b4dc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bb0b4dc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73ed3b6a7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73ed3b6a7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2.m4v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3.m4v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Pedestrian Emergency Braking in Ten Weeks</a:t>
            </a:r>
            <a:endParaRPr sz="50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4950" y="2797175"/>
            <a:ext cx="49941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Steven Nguyen</a:t>
            </a: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0"/>
              <a:t>University of California, Santa Barbara</a:t>
            </a:r>
            <a:endParaRPr sz="144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0"/>
              <a:t>Dept. of Mechanical Engineering</a:t>
            </a:r>
            <a:endParaRPr sz="144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06" y="4389025"/>
            <a:ext cx="522875" cy="6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00" y="76775"/>
            <a:ext cx="1013975" cy="10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3162" y="76775"/>
            <a:ext cx="2276589" cy="6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1231650" y="3778500"/>
            <a:ext cx="6680700" cy="12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Zillur Rahman and Brendan Tran Morris</a:t>
            </a:r>
            <a:endParaRPr sz="2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0"/>
              <a:t>University of Nevada, Las Vegas</a:t>
            </a:r>
            <a:endParaRPr sz="144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0"/>
              <a:t>Dept. of Electrical and Computer Engineering</a:t>
            </a:r>
            <a:endParaRPr sz="144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 Detection Algorithm: 2D Detection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YOLOv5 was used to detect 2D objects from video frames.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Trained on MS COCO dataset and customized to infer only on relevant classes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Provides 2D bounding box coordinates for each object. No depth information.</a:t>
            </a:r>
            <a:endParaRPr sz="1700"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2d_detect">
            <a:hlinkClick r:id="" action="ppaction://media"/>
            <a:extLst>
              <a:ext uri="{FF2B5EF4-FFF2-40B4-BE49-F238E27FC236}">
                <a16:creationId xmlns:a16="http://schemas.microsoft.com/office/drawing/2014/main" id="{3AC727EF-0936-21C8-E212-C4691BC41B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2324" y="1453547"/>
            <a:ext cx="4648834" cy="2614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 Detection Algorithm: 3D Detection</a:t>
            </a: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10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VGG-16 network trained on KITTI dataset estimates the 3D object properties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Geometric constraints provided by YOLOv5 were combined with those estimations to get depth information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Ped. distance used in controller feedback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using webcam on vehicle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2600" y="1207500"/>
            <a:ext cx="3375325" cy="25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5746975" y="4081588"/>
            <a:ext cx="294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detection from camera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</a:t>
            </a: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Motivation and Background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Methods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Longitudinal/Lateral Control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Pedestrian Detection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Experimental Evaluation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Simulation Environment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Vehicle Platform Setup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Pedestrian Detection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In-vehicle Test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Concluding Remarks</a:t>
            </a:r>
            <a:endParaRPr b="1">
              <a:solidFill>
                <a:srgbClr val="B7B7B7"/>
              </a:solidFill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Platform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47600" cy="44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2017 Lincoln MKZ Hybrid with Dataspeed drive-by-wire system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Logitech C920 camera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Offset position for safety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specifications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Intel Xeon E5-2603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Nvidia RTX 2070 GPU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Ubuntu 20.04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ROS1 to read and write CAN messages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Sensor data from CAN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Communication between hardware and code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6700" y="1692225"/>
            <a:ext cx="4315602" cy="23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Vehicle Platform - cont.</a:t>
            </a: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75" y="1080350"/>
            <a:ext cx="4283151" cy="321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00" y="1080350"/>
            <a:ext cx="4283151" cy="321234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 Detection Accuracy</a:t>
            </a: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150600" cy="36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Stationary pedestrian moving 5 meters every ~10 seconds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Vision-based detection is noisy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 is less precise at farther distances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026" y="1284975"/>
            <a:ext cx="5472276" cy="328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Brake Testing with Pedestrian</a:t>
            </a:r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88200" cy="3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Longitudinal controller safely brakes at variable distance from pedestrian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Vehicle response not as fast as simulation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Discrepancy in test and sim motivates investigation of brake response model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900" y="140100"/>
            <a:ext cx="3040302" cy="2431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5900" y="2571750"/>
            <a:ext cx="3040302" cy="243164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Brake Testing with Pedestrian</a:t>
            </a:r>
            <a:endParaRPr/>
          </a:p>
        </p:txBody>
      </p:sp>
      <p:sp>
        <p:nvSpPr>
          <p:cNvPr id="187" name="Google Shape;187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90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Controller saturates in live testing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Noise in pedestrian signal likely causes jumps in control signal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response is sometimes abrupt for passengers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Tuning control gains can create more gradual braking</a:t>
            </a:r>
            <a:endParaRPr/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650" y="1654513"/>
            <a:ext cx="3016151" cy="241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In-Vehicle Testing</a:t>
            </a:r>
            <a:endParaRPr/>
          </a:p>
        </p:txBody>
      </p:sp>
      <p:sp>
        <p:nvSpPr>
          <p:cNvPr id="205" name="Google Shape;20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photo_stop">
            <a:hlinkClick r:id="" action="ppaction://media"/>
            <a:extLst>
              <a:ext uri="{FF2B5EF4-FFF2-40B4-BE49-F238E27FC236}">
                <a16:creationId xmlns:a16="http://schemas.microsoft.com/office/drawing/2014/main" id="{77EA404A-03CD-4DB3-9FED-F4981B15534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200.5852" end="4245.12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2694" y="1316471"/>
            <a:ext cx="4509339" cy="3382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In-Vehicle Testing - cont.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15m_stop">
            <a:hlinkClick r:id="" action="ppaction://media"/>
            <a:extLst>
              <a:ext uri="{FF2B5EF4-FFF2-40B4-BE49-F238E27FC236}">
                <a16:creationId xmlns:a16="http://schemas.microsoft.com/office/drawing/2014/main" id="{E7BCA6DD-A6A0-4F26-9159-6DFD4A39186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752" end="465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73610" y="1081416"/>
            <a:ext cx="3840878" cy="38408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Motivation and Background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Methods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Longitudinal/Lateral Control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Pedestrian Detection</a:t>
            </a:r>
            <a:endParaRPr>
              <a:solidFill>
                <a:srgbClr val="B7B7B7"/>
              </a:solidFill>
              <a:highlight>
                <a:srgbClr val="FFFF00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Experimental Evaluation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Simulation Environment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Vehicle Platform Setup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Pedestrian Detection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In-vehicle Test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Concluding Remarks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In-Vehicle Testing - cont.</a:t>
            </a:r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in-car-test">
            <a:hlinkClick r:id="" action="ppaction://media"/>
            <a:extLst>
              <a:ext uri="{FF2B5EF4-FFF2-40B4-BE49-F238E27FC236}">
                <a16:creationId xmlns:a16="http://schemas.microsoft.com/office/drawing/2014/main" id="{46545DB8-6A64-4DBF-BB36-AA6CFB826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5806" y="1241634"/>
            <a:ext cx="5915095" cy="33272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In-Vehicle Testing - cont.</a:t>
            </a:r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36" name="Google Shape;236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bm_persepctive_2">
            <a:hlinkClick r:id="" action="ppaction://media"/>
            <a:extLst>
              <a:ext uri="{FF2B5EF4-FFF2-40B4-BE49-F238E27FC236}">
                <a16:creationId xmlns:a16="http://schemas.microsoft.com/office/drawing/2014/main" id="{62338094-FA3D-462D-BAC2-9CE714487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0973" y="1091695"/>
            <a:ext cx="6545577" cy="36818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</a:t>
            </a:r>
            <a:endParaRPr/>
          </a:p>
        </p:txBody>
      </p:sp>
      <p:sp>
        <p:nvSpPr>
          <p:cNvPr id="243" name="Google Shape;24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Motivation and Background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Methods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Longitudinal/Lateral Control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Pedestrian Detection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Experimental Evaluation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Simulation Environment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Vehicle Platform Setup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Pedestrian Detection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In-vehicle Test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Concluding Remarks</a:t>
            </a:r>
            <a:endParaRPr b="1"/>
          </a:p>
        </p:txBody>
      </p:sp>
      <p:sp>
        <p:nvSpPr>
          <p:cNvPr id="244" name="Google Shape;24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of Results</a:t>
            </a:r>
            <a:endParaRPr/>
          </a:p>
        </p:txBody>
      </p:sp>
      <p:sp>
        <p:nvSpPr>
          <p:cNvPr id="250" name="Google Shape;25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2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designed controller was successful and safe in braking tests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Began from scratch and achieved autonomous testing within ten weeks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Demonstrated rapid implementation and basic testing of autonomous vehicle functionality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Vehicle platform enables further research at UNLV for autonomous vehicles</a:t>
            </a: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sensors that can generate smooth pedestrian signal (lidar) through sensor fusion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filters to track pedestrian position more smoothly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Further investigate reliability of controller at varying speeds and smoothness of braking with smoother pedestrian signal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lateral control for testing</a:t>
            </a:r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>
            <a:spLocks noGrp="1"/>
          </p:cNvSpPr>
          <p:nvPr>
            <p:ph type="body" idx="1"/>
          </p:nvPr>
        </p:nvSpPr>
        <p:spPr>
          <a:xfrm>
            <a:off x="311700" y="214875"/>
            <a:ext cx="8520600" cy="43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600" dirty="0"/>
              <a:t>Thank you.</a:t>
            </a:r>
            <a:endParaRPr sz="3600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3600"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600" dirty="0"/>
              <a:t>Questions?</a:t>
            </a:r>
            <a:endParaRPr sz="3600" dirty="0"/>
          </a:p>
        </p:txBody>
      </p:sp>
      <p:sp>
        <p:nvSpPr>
          <p:cNvPr id="264" name="Google Shape;26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 week research program as part of UNLV’s NSF REU: Smart Cities site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a control algorithm for pedestrian emergency braking system in autonomous vehicles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 the controller in a real vehicle and test its safety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Demonstrate ability for safe braking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UNLV’s first autonomous vehicle platform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i="1"/>
              <a:t>Funding from NSF, award no. 1950872</a:t>
            </a:r>
            <a:endParaRPr sz="1400" i="1"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206" y="3995425"/>
            <a:ext cx="522875" cy="6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Existing control approaches include PID, MPC, fuzzy logic, neural networks, etc.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PID used in this work for rapid implementation and computational speed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Sufficient for basic maneuvers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Past works in implementation for autonomous vehicles commonly use ROS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Alternatively, some researchers have used User Datagram Protocol (UDP)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ROS more widely used and was selected for ease of implementation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 was to use widely available resources for this project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ROS, Linux, Logitech webcam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Motivation and Background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/>
              <a:t>Methods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Longitudinal/Lateral Control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Pedestrian Detection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Experimental Evaluation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Simulation Environment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Vehicle Platform Setup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Pedestrian Detection</a:t>
            </a:r>
            <a:endParaRPr>
              <a:solidFill>
                <a:srgbClr val="B7B7B7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○"/>
            </a:pPr>
            <a:r>
              <a:rPr lang="en">
                <a:solidFill>
                  <a:srgbClr val="B7B7B7"/>
                </a:solidFill>
              </a:rPr>
              <a:t>In-vehicle Test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Concluding Remarks</a:t>
            </a:r>
            <a:endParaRPr>
              <a:solidFill>
                <a:srgbClr val="B7B7B7"/>
              </a:solidFill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Longitudinal Control Design</a:t>
            </a:r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14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Applied PID approach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considerations were safety and comfort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Velocity and position feedback used to prevent overshoot, increase safety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 position provided is distance from pedestrian minus headway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Vehicle plant used brake data from </a:t>
            </a:r>
            <a:br>
              <a:rPr lang="en"/>
            </a:br>
            <a:r>
              <a:rPr lang="en"/>
              <a:t>Dataspeed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850" y="1729600"/>
            <a:ext cx="4021600" cy="22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Longitudinal Control Design - cont.</a:t>
            </a:r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45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Vehicle datasheet only showed data up to brake values ~0.35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Due to this and for comfort, brake values limited to 0.4 in controller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599" y="1183325"/>
            <a:ext cx="4993701" cy="368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Longitudinal Control Design - cont.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84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Simulations verified controller safety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Tested step inputs and arbitrary pedestrian reference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in vehicle after verification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0307" y="2624100"/>
            <a:ext cx="3147394" cy="236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600" y="323400"/>
            <a:ext cx="3205377" cy="21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Lateral Control Design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82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Similar approach to longitudinal controller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 is to steer for lane tracking or vehicle following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 position is the center of lane to follow or a lead vehicle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velocity feedback, used yaw rate feedback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125" y="1725050"/>
            <a:ext cx="4037750" cy="227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890</Words>
  <Application>Microsoft Macintosh PowerPoint</Application>
  <PresentationFormat>On-screen Show (16:9)</PresentationFormat>
  <Paragraphs>179</Paragraphs>
  <Slides>25</Slides>
  <Notes>25</Notes>
  <HiddenSlides>0</HiddenSlides>
  <MMClips>5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Arial</vt:lpstr>
      <vt:lpstr>Simple Light</vt:lpstr>
      <vt:lpstr>Pedestrian Emergency Braking in Ten Weeks</vt:lpstr>
      <vt:lpstr>Outline </vt:lpstr>
      <vt:lpstr>Overview</vt:lpstr>
      <vt:lpstr>Background</vt:lpstr>
      <vt:lpstr>Outline </vt:lpstr>
      <vt:lpstr>Longitudinal Control Design</vt:lpstr>
      <vt:lpstr>Longitudinal Control Design - cont.</vt:lpstr>
      <vt:lpstr>Longitudinal Control Design - cont. </vt:lpstr>
      <vt:lpstr>Lateral Control Design</vt:lpstr>
      <vt:lpstr>Pedestrian Detection Algorithm: 2D Detection</vt:lpstr>
      <vt:lpstr>Pedestrian Detection Algorithm: 3D Detection</vt:lpstr>
      <vt:lpstr>Outline </vt:lpstr>
      <vt:lpstr>Vehicle Platform</vt:lpstr>
      <vt:lpstr>Vehicle Platform - cont.</vt:lpstr>
      <vt:lpstr>Pedestrian Detection Accuracy</vt:lpstr>
      <vt:lpstr>Brake Testing with Pedestrian</vt:lpstr>
      <vt:lpstr>Brake Testing with Pedestrian</vt:lpstr>
      <vt:lpstr>In-Vehicle Testing</vt:lpstr>
      <vt:lpstr>In-Vehicle Testing - cont.</vt:lpstr>
      <vt:lpstr>In-Vehicle Testing - cont.</vt:lpstr>
      <vt:lpstr>In-Vehicle Testing - cont.</vt:lpstr>
      <vt:lpstr>Outline </vt:lpstr>
      <vt:lpstr>Discussion of Results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Emergency Braking in Ten Weeks</dc:title>
  <dc:creator>Steven Nguyen</dc:creator>
  <cp:lastModifiedBy>Steven Nguyen</cp:lastModifiedBy>
  <cp:revision>3</cp:revision>
  <dcterms:modified xsi:type="dcterms:W3CDTF">2022-11-14T03:47:44Z</dcterms:modified>
</cp:coreProperties>
</file>